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7" r:id="rId3"/>
    <p:sldId id="261" r:id="rId4"/>
    <p:sldId id="262" r:id="rId5"/>
    <p:sldId id="268" r:id="rId6"/>
    <p:sldId id="276" r:id="rId7"/>
    <p:sldId id="273" r:id="rId8"/>
    <p:sldId id="275" r:id="rId9"/>
  </p:sldIdLst>
  <p:sldSz cx="12188825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E3D2E-5E9C-4CD1-BAC9-56D853AF5497}" v="66" dt="2022-06-16T15:16:55.125"/>
  </p1510:revLst>
</p1510:revInfo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howGuides="1">
      <p:cViewPr varScale="1">
        <p:scale>
          <a:sx n="112" d="100"/>
          <a:sy n="112" d="100"/>
        </p:scale>
        <p:origin x="438" y="96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A494A6-188C-4BA1-BCE7-907E3D407163}" type="doc">
      <dgm:prSet loTypeId="urn:microsoft.com/office/officeart/2005/8/layout/default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EE0A54-85B8-4B43-A2BD-50941C48C7E8}">
      <dgm:prSet/>
      <dgm:spPr/>
      <dgm:t>
        <a:bodyPr/>
        <a:lstStyle/>
        <a:p>
          <a:pPr>
            <a:lnSpc>
              <a:spcPct val="150000"/>
            </a:lnSpc>
          </a:pPr>
          <a:r>
            <a:rPr lang="de-DE" dirty="0">
              <a:solidFill>
                <a:schemeClr val="tx2"/>
              </a:solidFill>
            </a:rPr>
            <a:t>Lösen eines zentralen Kräftesystems durch ermitteln des Betrags der resultierenden Kraft sowie des Richtungswinkels bezüglich der horizontalen Achse.</a:t>
          </a:r>
          <a:endParaRPr lang="en-US" dirty="0">
            <a:solidFill>
              <a:schemeClr val="tx2"/>
            </a:solidFill>
          </a:endParaRPr>
        </a:p>
      </dgm:t>
    </dgm:pt>
    <dgm:pt modelId="{8CDF5AE9-E67F-4925-BA8B-527B6CFDB997}" type="parTrans" cxnId="{F54B2C13-F3F0-432E-806E-4A0E25F8FAD6}">
      <dgm:prSet/>
      <dgm:spPr/>
      <dgm:t>
        <a:bodyPr/>
        <a:lstStyle/>
        <a:p>
          <a:endParaRPr lang="en-US"/>
        </a:p>
      </dgm:t>
    </dgm:pt>
    <dgm:pt modelId="{BAE2C370-0CA1-41C1-9B64-424732D49374}" type="sibTrans" cxnId="{F54B2C13-F3F0-432E-806E-4A0E25F8FAD6}">
      <dgm:prSet/>
      <dgm:spPr/>
      <dgm:t>
        <a:bodyPr/>
        <a:lstStyle/>
        <a:p>
          <a:endParaRPr lang="en-US"/>
        </a:p>
      </dgm:t>
    </dgm:pt>
    <dgm:pt modelId="{0C58C6F6-4D48-405D-8E41-F8D901D5C6B0}">
      <dgm:prSet/>
      <dgm:spPr/>
      <dgm:t>
        <a:bodyPr/>
        <a:lstStyle/>
        <a:p>
          <a:pPr>
            <a:lnSpc>
              <a:spcPct val="150000"/>
            </a:lnSpc>
          </a:pPr>
          <a:r>
            <a:rPr lang="de-DE" dirty="0">
              <a:solidFill>
                <a:schemeClr val="tx2"/>
              </a:solidFill>
            </a:rPr>
            <a:t>Lösen eines einfachen Problems zum Thema „statisches Gleichgewicht“. Für eine beliebige Anzahl an parallelen Kräften soll eine Haltekraft sowie deren Lage zu einem bestimmten Punkt ermittelt werden</a:t>
          </a:r>
          <a:r>
            <a:rPr lang="de-DE" dirty="0"/>
            <a:t>. </a:t>
          </a:r>
          <a:endParaRPr lang="en-US" dirty="0"/>
        </a:p>
      </dgm:t>
    </dgm:pt>
    <dgm:pt modelId="{59629AC8-3DCB-4AB4-99FC-4EEDF84B39E2}" type="parTrans" cxnId="{9FDE2B8D-0D7C-4F37-8FE2-535C8538C6EE}">
      <dgm:prSet/>
      <dgm:spPr/>
      <dgm:t>
        <a:bodyPr/>
        <a:lstStyle/>
        <a:p>
          <a:endParaRPr lang="en-US"/>
        </a:p>
      </dgm:t>
    </dgm:pt>
    <dgm:pt modelId="{1EDC5597-2DCE-4B1A-A24E-B5859716EE33}" type="sibTrans" cxnId="{9FDE2B8D-0D7C-4F37-8FE2-535C8538C6EE}">
      <dgm:prSet/>
      <dgm:spPr/>
      <dgm:t>
        <a:bodyPr/>
        <a:lstStyle/>
        <a:p>
          <a:endParaRPr lang="en-US"/>
        </a:p>
      </dgm:t>
    </dgm:pt>
    <dgm:pt modelId="{FAD114D4-2FF4-44E3-8929-8497C548E65F}">
      <dgm:prSet/>
      <dgm:spPr/>
      <dgm:t>
        <a:bodyPr/>
        <a:lstStyle/>
        <a:p>
          <a:pPr>
            <a:lnSpc>
              <a:spcPct val="150000"/>
            </a:lnSpc>
          </a:pPr>
          <a:r>
            <a:rPr lang="de-DE" dirty="0">
              <a:solidFill>
                <a:schemeClr val="tx2"/>
              </a:solidFill>
            </a:rPr>
            <a:t>Ein zentrales Kräftesystem soll gelöst werden, bei dem die Kraft aber in beliebigen Winkeln auftreten dürfen</a:t>
          </a:r>
          <a:r>
            <a:rPr lang="de-DE" dirty="0"/>
            <a:t>.</a:t>
          </a:r>
          <a:endParaRPr lang="en-US" dirty="0"/>
        </a:p>
      </dgm:t>
    </dgm:pt>
    <dgm:pt modelId="{F043672B-468F-4D7D-84DB-EC28AA9E50F9}" type="parTrans" cxnId="{CF11B783-5F56-45CD-8176-2A4AA4AF682F}">
      <dgm:prSet/>
      <dgm:spPr/>
      <dgm:t>
        <a:bodyPr/>
        <a:lstStyle/>
        <a:p>
          <a:endParaRPr lang="en-US"/>
        </a:p>
      </dgm:t>
    </dgm:pt>
    <dgm:pt modelId="{756F0C1A-39C8-4D3F-8DE5-D80265DDB451}" type="sibTrans" cxnId="{CF11B783-5F56-45CD-8176-2A4AA4AF682F}">
      <dgm:prSet/>
      <dgm:spPr/>
      <dgm:t>
        <a:bodyPr/>
        <a:lstStyle/>
        <a:p>
          <a:endParaRPr lang="en-US"/>
        </a:p>
      </dgm:t>
    </dgm:pt>
    <dgm:pt modelId="{4DD7103B-4C11-4F63-94A0-2B5D005F0F0F}">
      <dgm:prSet/>
      <dgm:spPr/>
      <dgm:t>
        <a:bodyPr/>
        <a:lstStyle/>
        <a:p>
          <a:pPr>
            <a:lnSpc>
              <a:spcPct val="150000"/>
            </a:lnSpc>
          </a:pPr>
          <a:r>
            <a:rPr lang="de-DE" dirty="0">
              <a:solidFill>
                <a:schemeClr val="tx2"/>
              </a:solidFill>
            </a:rPr>
            <a:t>Lösen eines einfachen, waagrechten Trägers auf 2 Stützen mit einem Fest- und einem Loslager . Auf diesen Träger können nun beliebig viele Kräfte in beliebigen Winkel zum Träger wirken.  </a:t>
          </a:r>
          <a:endParaRPr lang="en-US" dirty="0">
            <a:solidFill>
              <a:schemeClr val="tx2"/>
            </a:solidFill>
          </a:endParaRPr>
        </a:p>
      </dgm:t>
    </dgm:pt>
    <dgm:pt modelId="{AD07525C-1964-4706-B457-9CB84232295C}" type="parTrans" cxnId="{C28DA47B-A68E-493B-9339-53A71045A31C}">
      <dgm:prSet/>
      <dgm:spPr/>
      <dgm:t>
        <a:bodyPr/>
        <a:lstStyle/>
        <a:p>
          <a:endParaRPr lang="en-US"/>
        </a:p>
      </dgm:t>
    </dgm:pt>
    <dgm:pt modelId="{4C5E5086-15CC-4489-9CC9-438F2EFF8EE4}" type="sibTrans" cxnId="{C28DA47B-A68E-493B-9339-53A71045A31C}">
      <dgm:prSet/>
      <dgm:spPr/>
      <dgm:t>
        <a:bodyPr/>
        <a:lstStyle/>
        <a:p>
          <a:endParaRPr lang="en-US"/>
        </a:p>
      </dgm:t>
    </dgm:pt>
    <dgm:pt modelId="{C42B0FFB-E965-4DFE-B79E-2CA466066733}">
      <dgm:prSet/>
      <dgm:spPr/>
      <dgm:t>
        <a:bodyPr/>
        <a:lstStyle/>
        <a:p>
          <a:pPr>
            <a:lnSpc>
              <a:spcPct val="150000"/>
            </a:lnSpc>
          </a:pPr>
          <a:r>
            <a:rPr lang="de-DE" dirty="0">
              <a:solidFill>
                <a:schemeClr val="tx2"/>
              </a:solidFill>
            </a:rPr>
            <a:t>Eine Benutzeroberfläche, die folgende Anforderungen erfüllen muss: Wechsel zwischen dem Modus „Zentrales KS“, „Haltkraft“ und „Träger</a:t>
          </a:r>
        </a:p>
        <a:p>
          <a:pPr>
            <a:lnSpc>
              <a:spcPct val="150000"/>
            </a:lnSpc>
          </a:pPr>
          <a:r>
            <a:rPr lang="de-DE" dirty="0">
              <a:solidFill>
                <a:schemeClr val="tx2"/>
              </a:solidFill>
            </a:rPr>
            <a:t>Eingabe beliebiger Kräfte und ihre Abstände zueinander oder bzgl. eines Punktes </a:t>
          </a:r>
          <a:endParaRPr lang="en-US" dirty="0">
            <a:solidFill>
              <a:schemeClr val="tx2"/>
            </a:solidFill>
          </a:endParaRPr>
        </a:p>
      </dgm:t>
    </dgm:pt>
    <dgm:pt modelId="{AEB32B32-7829-498B-9DAD-0720D4B202A0}" type="parTrans" cxnId="{922068A6-89CF-4080-9F91-24DAF7F34EF6}">
      <dgm:prSet/>
      <dgm:spPr/>
      <dgm:t>
        <a:bodyPr/>
        <a:lstStyle/>
        <a:p>
          <a:endParaRPr lang="en-US"/>
        </a:p>
      </dgm:t>
    </dgm:pt>
    <dgm:pt modelId="{E4240D1C-5D6F-4608-896C-A0C62355BDCC}" type="sibTrans" cxnId="{922068A6-89CF-4080-9F91-24DAF7F34EF6}">
      <dgm:prSet/>
      <dgm:spPr/>
      <dgm:t>
        <a:bodyPr/>
        <a:lstStyle/>
        <a:p>
          <a:endParaRPr lang="en-US"/>
        </a:p>
      </dgm:t>
    </dgm:pt>
    <dgm:pt modelId="{8A9AA9C8-5295-4B45-8AE0-80E73CCD0C71}" type="pres">
      <dgm:prSet presAssocID="{93A494A6-188C-4BA1-BCE7-907E3D407163}" presName="diagram" presStyleCnt="0">
        <dgm:presLayoutVars>
          <dgm:dir/>
          <dgm:resizeHandles val="exact"/>
        </dgm:presLayoutVars>
      </dgm:prSet>
      <dgm:spPr/>
    </dgm:pt>
    <dgm:pt modelId="{E6317CF5-FCEF-4C44-987B-F4C57F00A5DB}" type="pres">
      <dgm:prSet presAssocID="{1DEE0A54-85B8-4B43-A2BD-50941C48C7E8}" presName="node" presStyleLbl="node1" presStyleIdx="0" presStyleCnt="5" custScaleX="90541" custScaleY="66024" custLinFactNeighborX="-582" custLinFactNeighborY="4337">
        <dgm:presLayoutVars>
          <dgm:bulletEnabled val="1"/>
        </dgm:presLayoutVars>
      </dgm:prSet>
      <dgm:spPr/>
    </dgm:pt>
    <dgm:pt modelId="{30C79789-6926-4758-AD51-FA486AFE7933}" type="pres">
      <dgm:prSet presAssocID="{BAE2C370-0CA1-41C1-9B64-424732D49374}" presName="sibTrans" presStyleCnt="0"/>
      <dgm:spPr/>
    </dgm:pt>
    <dgm:pt modelId="{393F9EA6-F11B-4FDE-849C-203B276F779E}" type="pres">
      <dgm:prSet presAssocID="{0C58C6F6-4D48-405D-8E41-F8D901D5C6B0}" presName="node" presStyleLbl="node1" presStyleIdx="1" presStyleCnt="5" custScaleX="92243" custScaleY="71378" custLinFactNeighborX="-926" custLinFactNeighborY="2326">
        <dgm:presLayoutVars>
          <dgm:bulletEnabled val="1"/>
        </dgm:presLayoutVars>
      </dgm:prSet>
      <dgm:spPr/>
    </dgm:pt>
    <dgm:pt modelId="{DD378296-9A08-4C8B-AB80-E6CBC3A06B88}" type="pres">
      <dgm:prSet presAssocID="{1EDC5597-2DCE-4B1A-A24E-B5859716EE33}" presName="sibTrans" presStyleCnt="0"/>
      <dgm:spPr/>
    </dgm:pt>
    <dgm:pt modelId="{C5FCEA53-17B6-45D8-A8AB-0C937969015B}" type="pres">
      <dgm:prSet presAssocID="{FAD114D4-2FF4-44E3-8929-8497C548E65F}" presName="node" presStyleLbl="node1" presStyleIdx="2" presStyleCnt="5" custScaleX="60600" custScaleY="50042" custLinFactNeighborX="-6287" custLinFactNeighborY="29">
        <dgm:presLayoutVars>
          <dgm:bulletEnabled val="1"/>
        </dgm:presLayoutVars>
      </dgm:prSet>
      <dgm:spPr/>
    </dgm:pt>
    <dgm:pt modelId="{0651DC0E-5015-487B-A2A6-739816A66201}" type="pres">
      <dgm:prSet presAssocID="{756F0C1A-39C8-4D3F-8DE5-D80265DDB451}" presName="sibTrans" presStyleCnt="0"/>
      <dgm:spPr/>
    </dgm:pt>
    <dgm:pt modelId="{1EC44DF2-FB79-49B9-95E3-A73C79792AC3}" type="pres">
      <dgm:prSet presAssocID="{4DD7103B-4C11-4F63-94A0-2B5D005F0F0F}" presName="node" presStyleLbl="node1" presStyleIdx="3" presStyleCnt="5" custScaleX="98558" custScaleY="53869">
        <dgm:presLayoutVars>
          <dgm:bulletEnabled val="1"/>
        </dgm:presLayoutVars>
      </dgm:prSet>
      <dgm:spPr/>
    </dgm:pt>
    <dgm:pt modelId="{84A47CC8-07AC-407B-A4ED-474FAF02A2D9}" type="pres">
      <dgm:prSet presAssocID="{4C5E5086-15CC-4489-9CC9-438F2EFF8EE4}" presName="sibTrans" presStyleCnt="0"/>
      <dgm:spPr/>
    </dgm:pt>
    <dgm:pt modelId="{983B61B9-C8D1-4410-8E4C-4D465C296598}" type="pres">
      <dgm:prSet presAssocID="{C42B0FFB-E965-4DFE-B79E-2CA466066733}" presName="node" presStyleLbl="node1" presStyleIdx="4" presStyleCnt="5" custScaleX="97930" custScaleY="72899">
        <dgm:presLayoutVars>
          <dgm:bulletEnabled val="1"/>
        </dgm:presLayoutVars>
      </dgm:prSet>
      <dgm:spPr/>
    </dgm:pt>
  </dgm:ptLst>
  <dgm:cxnLst>
    <dgm:cxn modelId="{B8104D01-A4E1-4FC3-8DCD-45EF7A7BAEB9}" type="presOf" srcId="{4DD7103B-4C11-4F63-94A0-2B5D005F0F0F}" destId="{1EC44DF2-FB79-49B9-95E3-A73C79792AC3}" srcOrd="0" destOrd="0" presId="urn:microsoft.com/office/officeart/2005/8/layout/default"/>
    <dgm:cxn modelId="{6CF9BB09-4AFA-44AF-AF6E-A24EF7317559}" type="presOf" srcId="{1DEE0A54-85B8-4B43-A2BD-50941C48C7E8}" destId="{E6317CF5-FCEF-4C44-987B-F4C57F00A5DB}" srcOrd="0" destOrd="0" presId="urn:microsoft.com/office/officeart/2005/8/layout/default"/>
    <dgm:cxn modelId="{F54B2C13-F3F0-432E-806E-4A0E25F8FAD6}" srcId="{93A494A6-188C-4BA1-BCE7-907E3D407163}" destId="{1DEE0A54-85B8-4B43-A2BD-50941C48C7E8}" srcOrd="0" destOrd="0" parTransId="{8CDF5AE9-E67F-4925-BA8B-527B6CFDB997}" sibTransId="{BAE2C370-0CA1-41C1-9B64-424732D49374}"/>
    <dgm:cxn modelId="{6D989940-7D99-4B5E-9BFE-A04D796CB04F}" type="presOf" srcId="{C42B0FFB-E965-4DFE-B79E-2CA466066733}" destId="{983B61B9-C8D1-4410-8E4C-4D465C296598}" srcOrd="0" destOrd="0" presId="urn:microsoft.com/office/officeart/2005/8/layout/default"/>
    <dgm:cxn modelId="{9C55CB6C-32DF-4F16-B3C2-48061AF2227A}" type="presOf" srcId="{FAD114D4-2FF4-44E3-8929-8497C548E65F}" destId="{C5FCEA53-17B6-45D8-A8AB-0C937969015B}" srcOrd="0" destOrd="0" presId="urn:microsoft.com/office/officeart/2005/8/layout/default"/>
    <dgm:cxn modelId="{1011F34C-174C-4193-BC26-D55ED29ACCCE}" type="presOf" srcId="{93A494A6-188C-4BA1-BCE7-907E3D407163}" destId="{8A9AA9C8-5295-4B45-8AE0-80E73CCD0C71}" srcOrd="0" destOrd="0" presId="urn:microsoft.com/office/officeart/2005/8/layout/default"/>
    <dgm:cxn modelId="{C28DA47B-A68E-493B-9339-53A71045A31C}" srcId="{93A494A6-188C-4BA1-BCE7-907E3D407163}" destId="{4DD7103B-4C11-4F63-94A0-2B5D005F0F0F}" srcOrd="3" destOrd="0" parTransId="{AD07525C-1964-4706-B457-9CB84232295C}" sibTransId="{4C5E5086-15CC-4489-9CC9-438F2EFF8EE4}"/>
    <dgm:cxn modelId="{CF11B783-5F56-45CD-8176-2A4AA4AF682F}" srcId="{93A494A6-188C-4BA1-BCE7-907E3D407163}" destId="{FAD114D4-2FF4-44E3-8929-8497C548E65F}" srcOrd="2" destOrd="0" parTransId="{F043672B-468F-4D7D-84DB-EC28AA9E50F9}" sibTransId="{756F0C1A-39C8-4D3F-8DE5-D80265DDB451}"/>
    <dgm:cxn modelId="{9FDE2B8D-0D7C-4F37-8FE2-535C8538C6EE}" srcId="{93A494A6-188C-4BA1-BCE7-907E3D407163}" destId="{0C58C6F6-4D48-405D-8E41-F8D901D5C6B0}" srcOrd="1" destOrd="0" parTransId="{59629AC8-3DCB-4AB4-99FC-4EEDF84B39E2}" sibTransId="{1EDC5597-2DCE-4B1A-A24E-B5859716EE33}"/>
    <dgm:cxn modelId="{922068A6-89CF-4080-9F91-24DAF7F34EF6}" srcId="{93A494A6-188C-4BA1-BCE7-907E3D407163}" destId="{C42B0FFB-E965-4DFE-B79E-2CA466066733}" srcOrd="4" destOrd="0" parTransId="{AEB32B32-7829-498B-9DAD-0720D4B202A0}" sibTransId="{E4240D1C-5D6F-4608-896C-A0C62355BDCC}"/>
    <dgm:cxn modelId="{6454F8D5-BB2B-4D30-BBBB-C3EE3446CB77}" type="presOf" srcId="{0C58C6F6-4D48-405D-8E41-F8D901D5C6B0}" destId="{393F9EA6-F11B-4FDE-849C-203B276F779E}" srcOrd="0" destOrd="0" presId="urn:microsoft.com/office/officeart/2005/8/layout/default"/>
    <dgm:cxn modelId="{27DAEC52-C4BF-4260-9165-527898B4FDE4}" type="presParOf" srcId="{8A9AA9C8-5295-4B45-8AE0-80E73CCD0C71}" destId="{E6317CF5-FCEF-4C44-987B-F4C57F00A5DB}" srcOrd="0" destOrd="0" presId="urn:microsoft.com/office/officeart/2005/8/layout/default"/>
    <dgm:cxn modelId="{4BB691EA-E749-4C95-90D2-5232C9CCAE41}" type="presParOf" srcId="{8A9AA9C8-5295-4B45-8AE0-80E73CCD0C71}" destId="{30C79789-6926-4758-AD51-FA486AFE7933}" srcOrd="1" destOrd="0" presId="urn:microsoft.com/office/officeart/2005/8/layout/default"/>
    <dgm:cxn modelId="{199DDC65-CD9E-4C42-8312-BFA6E7423AE2}" type="presParOf" srcId="{8A9AA9C8-5295-4B45-8AE0-80E73CCD0C71}" destId="{393F9EA6-F11B-4FDE-849C-203B276F779E}" srcOrd="2" destOrd="0" presId="urn:microsoft.com/office/officeart/2005/8/layout/default"/>
    <dgm:cxn modelId="{91CDFC5D-EA0F-471D-BC5A-AF76CB4BB1F0}" type="presParOf" srcId="{8A9AA9C8-5295-4B45-8AE0-80E73CCD0C71}" destId="{DD378296-9A08-4C8B-AB80-E6CBC3A06B88}" srcOrd="3" destOrd="0" presId="urn:microsoft.com/office/officeart/2005/8/layout/default"/>
    <dgm:cxn modelId="{59C1855C-A0F1-48D6-BA38-9787DB5A2ABC}" type="presParOf" srcId="{8A9AA9C8-5295-4B45-8AE0-80E73CCD0C71}" destId="{C5FCEA53-17B6-45D8-A8AB-0C937969015B}" srcOrd="4" destOrd="0" presId="urn:microsoft.com/office/officeart/2005/8/layout/default"/>
    <dgm:cxn modelId="{58292290-136D-487B-9EF5-A52E1132B378}" type="presParOf" srcId="{8A9AA9C8-5295-4B45-8AE0-80E73CCD0C71}" destId="{0651DC0E-5015-487B-A2A6-739816A66201}" srcOrd="5" destOrd="0" presId="urn:microsoft.com/office/officeart/2005/8/layout/default"/>
    <dgm:cxn modelId="{081BB762-8318-4F23-9DDD-389D4A515398}" type="presParOf" srcId="{8A9AA9C8-5295-4B45-8AE0-80E73CCD0C71}" destId="{1EC44DF2-FB79-49B9-95E3-A73C79792AC3}" srcOrd="6" destOrd="0" presId="urn:microsoft.com/office/officeart/2005/8/layout/default"/>
    <dgm:cxn modelId="{E11B2BC2-F5F7-45BB-BB49-61556843207E}" type="presParOf" srcId="{8A9AA9C8-5295-4B45-8AE0-80E73CCD0C71}" destId="{84A47CC8-07AC-407B-A4ED-474FAF02A2D9}" srcOrd="7" destOrd="0" presId="urn:microsoft.com/office/officeart/2005/8/layout/default"/>
    <dgm:cxn modelId="{CF282CEE-D39D-4E85-BCFE-8EA71A19CD37}" type="presParOf" srcId="{8A9AA9C8-5295-4B45-8AE0-80E73CCD0C71}" destId="{983B61B9-C8D1-4410-8E4C-4D465C29659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317CF5-FCEF-4C44-987B-F4C57F00A5DB}">
      <dsp:nvSpPr>
        <dsp:cNvPr id="0" name=""/>
        <dsp:cNvSpPr/>
      </dsp:nvSpPr>
      <dsp:spPr>
        <a:xfrm>
          <a:off x="0" y="710322"/>
          <a:ext cx="3426001" cy="149897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>
              <a:solidFill>
                <a:schemeClr val="tx2"/>
              </a:solidFill>
            </a:rPr>
            <a:t>Lösen eines zentralen Kräftesystems durch ermitteln des Betrags der resultierenden Kraft sowie des Richtungswinkels bezüglich der horizontalen Achse.</a:t>
          </a:r>
          <a:endParaRPr lang="en-US" sz="1000" kern="1200" dirty="0">
            <a:solidFill>
              <a:schemeClr val="tx2"/>
            </a:solidFill>
          </a:endParaRPr>
        </a:p>
      </dsp:txBody>
      <dsp:txXfrm>
        <a:off x="0" y="710322"/>
        <a:ext cx="3426001" cy="1498978"/>
      </dsp:txXfrm>
    </dsp:sp>
    <dsp:sp modelId="{393F9EA6-F11B-4FDE-849C-203B276F779E}">
      <dsp:nvSpPr>
        <dsp:cNvPr id="0" name=""/>
        <dsp:cNvSpPr/>
      </dsp:nvSpPr>
      <dsp:spPr>
        <a:xfrm>
          <a:off x="3773022" y="603888"/>
          <a:ext cx="3490404" cy="16205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>
              <a:solidFill>
                <a:schemeClr val="tx2"/>
              </a:solidFill>
            </a:rPr>
            <a:t>Lösen eines einfachen Problems zum Thema „statisches Gleichgewicht“. Für eine beliebige Anzahl an parallelen Kräften soll eine Haltekraft sowie deren Lage zu einem bestimmten Punkt ermittelt werden</a:t>
          </a:r>
          <a:r>
            <a:rPr lang="de-DE" sz="1000" kern="1200" dirty="0"/>
            <a:t>. </a:t>
          </a:r>
          <a:endParaRPr lang="en-US" sz="1000" kern="1200" dirty="0"/>
        </a:p>
      </dsp:txBody>
      <dsp:txXfrm>
        <a:off x="3773022" y="603888"/>
        <a:ext cx="3490404" cy="1620533"/>
      </dsp:txXfrm>
    </dsp:sp>
    <dsp:sp modelId="{C5FCEA53-17B6-45D8-A8AB-0C937969015B}">
      <dsp:nvSpPr>
        <dsp:cNvPr id="0" name=""/>
        <dsp:cNvSpPr/>
      </dsp:nvSpPr>
      <dsp:spPr>
        <a:xfrm>
          <a:off x="7438963" y="793939"/>
          <a:ext cx="2293057" cy="113613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>
              <a:solidFill>
                <a:schemeClr val="tx2"/>
              </a:solidFill>
            </a:rPr>
            <a:t>Ein zentrales Kräftesystem soll gelöst werden, bei dem die Kraft aber in beliebigen Winkeln auftreten dürfen</a:t>
          </a:r>
          <a:r>
            <a:rPr lang="de-DE" sz="1000" kern="1200" dirty="0"/>
            <a:t>.</a:t>
          </a:r>
          <a:endParaRPr lang="en-US" sz="1000" kern="1200" dirty="0"/>
        </a:p>
      </dsp:txBody>
      <dsp:txXfrm>
        <a:off x="7438963" y="793939"/>
        <a:ext cx="2293057" cy="1136130"/>
      </dsp:txXfrm>
    </dsp:sp>
    <dsp:sp modelId="{1EC44DF2-FB79-49B9-95E3-A73C79792AC3}">
      <dsp:nvSpPr>
        <dsp:cNvPr id="0" name=""/>
        <dsp:cNvSpPr/>
      </dsp:nvSpPr>
      <dsp:spPr>
        <a:xfrm>
          <a:off x="1080118" y="2766029"/>
          <a:ext cx="3729359" cy="122301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>
              <a:solidFill>
                <a:schemeClr val="tx2"/>
              </a:solidFill>
            </a:rPr>
            <a:t>Lösen eines einfachen, waagrechten Trägers auf 2 Stützen mit einem Fest- und einem Loslager . Auf diesen Träger können nun beliebig viele Kräfte in beliebigen Winkel zum Träger wirken.  </a:t>
          </a:r>
          <a:endParaRPr lang="en-US" sz="1000" kern="1200" dirty="0">
            <a:solidFill>
              <a:schemeClr val="tx2"/>
            </a:solidFill>
          </a:endParaRPr>
        </a:p>
      </dsp:txBody>
      <dsp:txXfrm>
        <a:off x="1080118" y="2766029"/>
        <a:ext cx="3729359" cy="1223016"/>
      </dsp:txXfrm>
    </dsp:sp>
    <dsp:sp modelId="{983B61B9-C8D1-4410-8E4C-4D465C296598}">
      <dsp:nvSpPr>
        <dsp:cNvPr id="0" name=""/>
        <dsp:cNvSpPr/>
      </dsp:nvSpPr>
      <dsp:spPr>
        <a:xfrm>
          <a:off x="5187869" y="2550005"/>
          <a:ext cx="3705596" cy="165506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>
              <a:solidFill>
                <a:schemeClr val="tx2"/>
              </a:solidFill>
            </a:rPr>
            <a:t>Eine Benutzeroberfläche, die folgende Anforderungen erfüllen muss: Wechsel zwischen dem Modus „Zentrales KS“, „Haltkraft“ und „Träger</a:t>
          </a:r>
        </a:p>
        <a:p>
          <a:pPr marL="0" lvl="0" indent="0" algn="ctr" defTabSz="4445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>
              <a:solidFill>
                <a:schemeClr val="tx2"/>
              </a:solidFill>
            </a:rPr>
            <a:t>Eingabe beliebiger Kräfte und ihre Abstände zueinander oder bzgl. eines Punktes </a:t>
          </a:r>
          <a:endParaRPr lang="en-US" sz="1000" kern="1200" dirty="0">
            <a:solidFill>
              <a:schemeClr val="tx2"/>
            </a:solidFill>
          </a:endParaRPr>
        </a:p>
      </dsp:txBody>
      <dsp:txXfrm>
        <a:off x="5187869" y="2550005"/>
        <a:ext cx="3705596" cy="16550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DD6774-CEAF-48E4-A5C8-52E9FD93D062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60E59-1627-4404-ACC5-51C744AB0F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B854CD51-C2EF-42C8-A86D-CF8C16A6F6DD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Formatvorlagen des Textmasters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841221E5-7225-48EB-A4EE-420E7BFCF70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de-DE" smtClean="0"/>
              <a:pPr rtl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1816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de-DE" smtClean="0"/>
              <a:pPr rtl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1573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de-DE" smtClean="0"/>
              <a:pPr rtl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9326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de-DE" smtClean="0"/>
              <a:pPr rtl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1568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9" name="Rechteck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10" name="Rechteck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11" name="Rechteck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12" name="Rechteck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cxnSp>
        <p:nvCxnSpPr>
          <p:cNvPr id="13" name="Gerader Verbinde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cxnSp>
        <p:nvCxnSpPr>
          <p:cNvPr id="15" name="Gerader Verbinde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2428669" y="1600200"/>
            <a:ext cx="8329031" cy="2680127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2428669" y="4344915"/>
            <a:ext cx="7516442" cy="111608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dirty="0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B52D8A63-703E-4A0A-B5C6-8248C125F146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2ADB06-45D0-4C6B-ADC0-D9CCD1637B2D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de-DE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8" name="Rechteck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9" name="Rechteck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10" name="Rechteck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cxnSp>
        <p:nvCxnSpPr>
          <p:cNvPr id="11" name="Gerader Verbinde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 dirty="0"/>
          </a:p>
        </p:txBody>
      </p:sp>
      <p:cxnSp>
        <p:nvCxnSpPr>
          <p:cNvPr id="14" name="Gerader Verbinde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599612" y="685800"/>
            <a:ext cx="1787526" cy="5486400"/>
          </a:xfrm>
        </p:spPr>
        <p:txBody>
          <a:bodyPr vert="eaVert" rtlCol="0"/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6CD269-B42B-43D9-8062-2A6F092F1CD3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de-DE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43BA21-90BE-41F1-A08B-D2620929819F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de-DE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20" name="Rechteck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24" name="Rechteck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21" name="Rechteck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cxnSp>
        <p:nvCxnSpPr>
          <p:cNvPr id="22" name="Gerader Verbinde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 dirty="0"/>
          </a:p>
        </p:txBody>
      </p:sp>
      <p:cxnSp>
        <p:nvCxnSpPr>
          <p:cNvPr id="23" name="Gerader Verbinde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27" name="Rechteck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28" name="Rechteck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29" name="Rechteck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30" name="Rechteck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cxnSp>
        <p:nvCxnSpPr>
          <p:cNvPr id="31" name="Gerader Verbinde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cxnSp>
        <p:nvCxnSpPr>
          <p:cNvPr id="33" name="Gerader Verbinde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98613" y="1600201"/>
            <a:ext cx="8283272" cy="2654064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rtlCol="0" anchor="t">
            <a:normAutofit/>
          </a:bodyPr>
          <a:lstStyle>
            <a:lvl1pPr marL="0" indent="0" rtl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5A0CB69B-4F67-422C-BDF6-6A549F26D698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 rtlCol="0"/>
          <a:lstStyle>
            <a:lvl1pPr rtl="0"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 rtlCol="0"/>
          <a:lstStyle>
            <a:lvl1pPr rtl="0"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E5C9F6-CE50-4EFA-8882-98B30C35A53C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de-DE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rtlCol="0" anchor="b">
            <a:noAutofit/>
          </a:bodyPr>
          <a:lstStyle>
            <a:lvl1pPr marL="0" indent="0" rtl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 rtlCol="0">
            <a:normAutofit/>
          </a:bodyPr>
          <a:lstStyle>
            <a:lvl1pPr rtl="0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rtlCol="0" anchor="b">
            <a:noAutofit/>
          </a:bodyPr>
          <a:lstStyle>
            <a:lvl1pPr marL="0" indent="0" rtl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 rtlCol="0">
            <a:normAutofit/>
          </a:bodyPr>
          <a:lstStyle>
            <a:lvl1pPr rtl="0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5C70CF-5ABF-471F-B5FF-5F50548BC577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de-DE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39C859-D875-4720-ABD6-863C847D9375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de-DE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6" name="Rechteck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cxnSp>
        <p:nvCxnSpPr>
          <p:cNvPr id="7" name="Gerader Verbinde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9" name="Rechteck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E4F3AF-2435-4DCF-A5DB-0D7364367E7D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7DC1BBB0-96F0-4077-A278-0F3FB5C104D3}" type="slidenum">
              <a:rPr lang="de-DE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9" name="Rechteck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cxnSp>
        <p:nvCxnSpPr>
          <p:cNvPr id="10" name="Gerader Verbinde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white">
          <a:xfrm>
            <a:off x="1074240" y="381000"/>
            <a:ext cx="3293422" cy="13716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dirty="0"/>
              <a:t>Titelmaster-format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 rtlCol="0">
            <a:normAutofit/>
          </a:bodyPr>
          <a:lstStyle>
            <a:lvl1pPr rtl="0"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 rtlCol="0">
            <a:normAutofit/>
          </a:bodyPr>
          <a:lstStyle>
            <a:lvl1pPr marL="0" indent="0" rtl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DC2B87-43A9-4994-9282-90E0591F99F3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de-DE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8" name="Rechteck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9" name="Rechteck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074240" y="381000"/>
            <a:ext cx="3293422" cy="13716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rtl="0"/>
            <a:r>
              <a:rPr lang="de-DE" dirty="0"/>
              <a:t>Titelmaster-format durch Klicken bearbeiten</a:t>
            </a:r>
          </a:p>
        </p:txBody>
      </p:sp>
      <p:sp>
        <p:nvSpPr>
          <p:cNvPr id="3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" hasCustomPrompt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dirty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 rtlCol="0">
            <a:normAutofit/>
          </a:bodyPr>
          <a:lstStyle>
            <a:lvl1pPr marL="0" indent="0" rtl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FA0DAE8-F4AB-4350-9F78-D2C8BB8723F1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0" name="Gerader Verbinde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de-DE" dirty="0"/>
          </a:p>
        </p:txBody>
      </p:sp>
      <p:sp>
        <p:nvSpPr>
          <p:cNvPr id="8" name="Rechteck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9" name="Rechteck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de-DE" dirty="0"/>
          </a:p>
        </p:txBody>
      </p:sp>
      <p:sp>
        <p:nvSpPr>
          <p:cNvPr id="13" name="Rechteck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cxnSp>
        <p:nvCxnSpPr>
          <p:cNvPr id="14" name="Gerader Verbinde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de-DE" dirty="0"/>
          </a:p>
        </p:txBody>
      </p:sp>
      <p:cxnSp>
        <p:nvCxnSpPr>
          <p:cNvPr id="16" name="Gerader Verbinde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dirty="0"/>
              <a:t>Formatvorlagen des Textmasters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D2F46E05-AD5C-488F-B6B0-B31528191F95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7DC1BBB0-96F0-4077-A278-0F3FB5C104D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hr Partner für Statik ✓ Statische Berechnungen von BEMO | BEMO">
            <a:extLst>
              <a:ext uri="{FF2B5EF4-FFF2-40B4-BE49-F238E27FC236}">
                <a16:creationId xmlns:a16="http://schemas.microsoft.com/office/drawing/2014/main" id="{22C690DE-8EEA-8B73-90C8-4CB79182E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609" y="-21559"/>
            <a:ext cx="10414893" cy="5662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253903" y="980728"/>
            <a:ext cx="5033895" cy="1116086"/>
          </a:xfrm>
        </p:spPr>
        <p:txBody>
          <a:bodyPr rtlCol="0"/>
          <a:lstStyle/>
          <a:p>
            <a:pPr rtl="0"/>
            <a:r>
              <a:rPr lang="de-DE" sz="8800" b="1" dirty="0">
                <a:solidFill>
                  <a:schemeClr val="tx1">
                    <a:lumMod val="50000"/>
                  </a:schemeClr>
                </a:solidFill>
                <a:latin typeface="72 Black" panose="020B0A04030603020204" pitchFamily="34" charset="0"/>
                <a:cs typeface="72 Black" panose="020B0A04030603020204" pitchFamily="34" charset="0"/>
              </a:rPr>
              <a:t>Statik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277988" y="2348880"/>
            <a:ext cx="6186023" cy="1368151"/>
          </a:xfrm>
        </p:spPr>
        <p:txBody>
          <a:bodyPr rtlCol="0">
            <a:normAutofit fontScale="92500"/>
          </a:bodyPr>
          <a:lstStyle/>
          <a:p>
            <a:pPr rtl="0">
              <a:lnSpc>
                <a:spcPct val="170000"/>
              </a:lnSpc>
            </a:pPr>
            <a:r>
              <a:rPr lang="de-DE" b="1" dirty="0">
                <a:solidFill>
                  <a:schemeClr val="tx1">
                    <a:lumMod val="50000"/>
                  </a:schemeClr>
                </a:solidFill>
                <a:latin typeface="72 Black" panose="020B0A04030603020204" pitchFamily="34" charset="0"/>
                <a:cs typeface="72 Black" panose="020B0A04030603020204" pitchFamily="34" charset="0"/>
              </a:rPr>
              <a:t>Kräfteberechnung mit Python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398D516-CDCD-ADB6-7477-AAC014849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0284" y="5589240"/>
            <a:ext cx="1409897" cy="1268760"/>
          </a:xfrm>
          <a:prstGeom prst="rect">
            <a:avLst/>
          </a:prstGeom>
        </p:spPr>
      </p:pic>
      <p:sp>
        <p:nvSpPr>
          <p:cNvPr id="8" name="Fußzeilenplatzhalter 2">
            <a:extLst>
              <a:ext uri="{FF2B5EF4-FFF2-40B4-BE49-F238E27FC236}">
                <a16:creationId xmlns:a16="http://schemas.microsoft.com/office/drawing/2014/main" id="{323CFFE0-82F8-082D-DC03-DEBFF13A6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06580" y="5013176"/>
            <a:ext cx="4478121" cy="365125"/>
          </a:xfrm>
        </p:spPr>
        <p:txBody>
          <a:bodyPr/>
          <a:lstStyle/>
          <a:p>
            <a:pPr rtl="0"/>
            <a:r>
              <a:rPr lang="de-DE" b="1" dirty="0">
                <a:solidFill>
                  <a:schemeClr val="tx1">
                    <a:lumMod val="50000"/>
                  </a:schemeClr>
                </a:solidFill>
                <a:latin typeface="72 Black" panose="020B0A04030603020204" pitchFamily="34" charset="0"/>
                <a:cs typeface="72 Black" panose="020B0A04030603020204" pitchFamily="34" charset="0"/>
              </a:rPr>
              <a:t>Roland Loulengo, Malica Luinovic, Jana Okoli</a:t>
            </a:r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1773932" y="777378"/>
            <a:ext cx="2484752" cy="835496"/>
          </a:xfrm>
        </p:spPr>
        <p:txBody>
          <a:bodyPr rtlCol="0">
            <a:normAutofit/>
          </a:bodyPr>
          <a:lstStyle/>
          <a:p>
            <a:pPr rtl="0"/>
            <a:r>
              <a:rPr lang="de-DE" sz="4400" b="1" dirty="0"/>
              <a:t>Inhalt</a:t>
            </a:r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>
          <a:xfrm>
            <a:off x="1593437" y="1600200"/>
            <a:ext cx="7165272" cy="3701008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endParaRPr lang="de-DE" dirty="0"/>
          </a:p>
          <a:p>
            <a:pPr rtl="0">
              <a:lnSpc>
                <a:spcPct val="150000"/>
              </a:lnSpc>
            </a:pPr>
            <a:r>
              <a:rPr lang="de-DE" sz="2400" dirty="0"/>
              <a:t>Team &amp; Aufgabenverteilung</a:t>
            </a:r>
          </a:p>
          <a:p>
            <a:pPr rtl="0">
              <a:lnSpc>
                <a:spcPct val="150000"/>
              </a:lnSpc>
            </a:pPr>
            <a:r>
              <a:rPr lang="de-DE" sz="2400" dirty="0"/>
              <a:t>Anforderungen</a:t>
            </a:r>
          </a:p>
          <a:p>
            <a:pPr rtl="0">
              <a:lnSpc>
                <a:spcPct val="150000"/>
              </a:lnSpc>
            </a:pPr>
            <a:r>
              <a:rPr lang="de-DE" sz="2400" dirty="0"/>
              <a:t>03 Vorgehensmodell</a:t>
            </a:r>
          </a:p>
          <a:p>
            <a:pPr rtl="0">
              <a:lnSpc>
                <a:spcPct val="150000"/>
              </a:lnSpc>
            </a:pPr>
            <a:r>
              <a:rPr lang="de-DE" sz="2400" dirty="0"/>
              <a:t>Besonderheiten des Programms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62F3BA1-36A5-A7CC-B0F8-205EA9E35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8680"/>
            <a:ext cx="1244636" cy="1051520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E0C6B2-5178-7D2A-6228-9193C4160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2042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Mann, Person enthält.&#10;&#10;Automatisch generierte Beschreibung">
            <a:extLst>
              <a:ext uri="{FF2B5EF4-FFF2-40B4-BE49-F238E27FC236}">
                <a16:creationId xmlns:a16="http://schemas.microsoft.com/office/drawing/2014/main" id="{F500033E-89D0-F8C6-165F-90D50594A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022" y="3197930"/>
            <a:ext cx="1027679" cy="132921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85FCB40-C72B-5623-1F64-D7DD7F25A3C1}"/>
              </a:ext>
            </a:extLst>
          </p:cNvPr>
          <p:cNvSpPr txBox="1"/>
          <p:nvPr/>
        </p:nvSpPr>
        <p:spPr>
          <a:xfrm>
            <a:off x="3720784" y="3103131"/>
            <a:ext cx="6624736" cy="1518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600" b="1" dirty="0"/>
              <a:t>Roland Loulengo</a:t>
            </a:r>
          </a:p>
          <a:p>
            <a:pPr>
              <a:lnSpc>
                <a:spcPct val="150000"/>
              </a:lnSpc>
            </a:pPr>
            <a:r>
              <a:rPr lang="de-DE" sz="1600" dirty="0"/>
              <a:t>Backend Code-Developer II </a:t>
            </a:r>
          </a:p>
          <a:p>
            <a:pPr>
              <a:lnSpc>
                <a:spcPct val="150000"/>
              </a:lnSpc>
            </a:pPr>
            <a:r>
              <a:rPr lang="de-DE" sz="1600" dirty="0"/>
              <a:t>Programmiert die Berechnungs-Engine für das Statik-Problem: Träger auf 2 Stützen</a:t>
            </a:r>
            <a:endParaRPr lang="de-AT" sz="1600" dirty="0"/>
          </a:p>
        </p:txBody>
      </p:sp>
      <p:pic>
        <p:nvPicPr>
          <p:cNvPr id="8" name="Grafik 7" descr="Ein Bild, das Person, drinnen, schwarz, darstellend enthält.&#10;&#10;Automatisch generierte Beschreibung">
            <a:extLst>
              <a:ext uri="{FF2B5EF4-FFF2-40B4-BE49-F238E27FC236}">
                <a16:creationId xmlns:a16="http://schemas.microsoft.com/office/drawing/2014/main" id="{EF0E7286-F5CB-125F-D179-8DC1717B8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7725" y="1061073"/>
            <a:ext cx="796274" cy="147732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5B7C733-3A46-4EAC-A9B7-380E79A511CA}"/>
              </a:ext>
            </a:extLst>
          </p:cNvPr>
          <p:cNvSpPr txBox="1"/>
          <p:nvPr/>
        </p:nvSpPr>
        <p:spPr>
          <a:xfrm>
            <a:off x="3739282" y="1061073"/>
            <a:ext cx="4806286" cy="1518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600" b="1" dirty="0"/>
              <a:t>Jana Okoli</a:t>
            </a:r>
          </a:p>
          <a:p>
            <a:pPr>
              <a:lnSpc>
                <a:spcPct val="150000"/>
              </a:lnSpc>
            </a:pPr>
            <a:r>
              <a:rPr lang="de-DE" sz="1600" dirty="0"/>
              <a:t>Backend Code-Developer I</a:t>
            </a:r>
          </a:p>
          <a:p>
            <a:pPr>
              <a:lnSpc>
                <a:spcPct val="150000"/>
              </a:lnSpc>
            </a:pPr>
            <a:r>
              <a:rPr lang="de-DE" sz="1600" dirty="0"/>
              <a:t>Task: Zentrales Kräftesystem und einfaches Kräftegleichgewicht</a:t>
            </a:r>
            <a:endParaRPr lang="de-AT" sz="1600" dirty="0"/>
          </a:p>
        </p:txBody>
      </p:sp>
      <p:pic>
        <p:nvPicPr>
          <p:cNvPr id="13" name="Grafik 12" descr="Ein Bild, das Person, Kleidung, darstellend enthält.&#10;&#10;Automatisch generierte Beschreibung">
            <a:extLst>
              <a:ext uri="{FF2B5EF4-FFF2-40B4-BE49-F238E27FC236}">
                <a16:creationId xmlns:a16="http://schemas.microsoft.com/office/drawing/2014/main" id="{B93C06C1-3A2E-D03B-4F02-F0EF45572A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7725" y="5274929"/>
            <a:ext cx="1040692" cy="1165883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D52204B7-B02B-3EBA-DFD7-3D1DF0AC844C}"/>
              </a:ext>
            </a:extLst>
          </p:cNvPr>
          <p:cNvSpPr txBox="1"/>
          <p:nvPr/>
        </p:nvSpPr>
        <p:spPr>
          <a:xfrm>
            <a:off x="3679028" y="5098464"/>
            <a:ext cx="6622072" cy="1518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600" b="1" dirty="0"/>
              <a:t>Malica Luinovic</a:t>
            </a:r>
          </a:p>
          <a:p>
            <a:pPr>
              <a:lnSpc>
                <a:spcPct val="150000"/>
              </a:lnSpc>
            </a:pPr>
            <a:r>
              <a:rPr lang="de-DE" sz="1600" dirty="0"/>
              <a:t>GUI-Developer, Task: GUI &amp; UI, Features, Fehler – Validations, Restrictions, etc.</a:t>
            </a:r>
          </a:p>
          <a:p>
            <a:pPr>
              <a:lnSpc>
                <a:spcPct val="150000"/>
              </a:lnSpc>
            </a:pPr>
            <a:r>
              <a:rPr lang="de-DE" sz="1600" dirty="0"/>
              <a:t>Anbindung zu beiden Berechnungs-</a:t>
            </a:r>
            <a:r>
              <a:rPr lang="de-DE" sz="1600" dirty="0" err="1"/>
              <a:t>Engines</a:t>
            </a:r>
            <a:r>
              <a:rPr lang="de-DE" sz="1600" dirty="0"/>
              <a:t> (Input, Output)</a:t>
            </a:r>
            <a:endParaRPr lang="de-AT" sz="1600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4AFD5038-CF5F-89F7-5908-942E4964DB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731469"/>
            <a:ext cx="1269876" cy="969339"/>
          </a:xfrm>
          <a:prstGeom prst="rect">
            <a:avLst/>
          </a:prstGeom>
        </p:spPr>
      </p:pic>
      <p:sp>
        <p:nvSpPr>
          <p:cNvPr id="18" name="Titel 17">
            <a:extLst>
              <a:ext uri="{FF2B5EF4-FFF2-40B4-BE49-F238E27FC236}">
                <a16:creationId xmlns:a16="http://schemas.microsoft.com/office/drawing/2014/main" id="{3A6A9C70-849C-CB11-483A-26FCE7ED7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437" y="177800"/>
            <a:ext cx="6517200" cy="1031387"/>
          </a:xfrm>
        </p:spPr>
        <p:txBody>
          <a:bodyPr>
            <a:normAutofit fontScale="90000"/>
          </a:bodyPr>
          <a:lstStyle/>
          <a:p>
            <a:r>
              <a:rPr lang="de-AT" b="1" dirty="0"/>
              <a:t>Team &amp; Aufgabenverteilung</a:t>
            </a:r>
            <a:br>
              <a:rPr lang="de-AT" dirty="0"/>
            </a:br>
            <a:endParaRPr lang="de-AT" dirty="0"/>
          </a:p>
        </p:txBody>
      </p:sp>
      <p:sp>
        <p:nvSpPr>
          <p:cNvPr id="21" name="Foliennummernplatzhalter 20">
            <a:extLst>
              <a:ext uri="{FF2B5EF4-FFF2-40B4-BE49-F238E27FC236}">
                <a16:creationId xmlns:a16="http://schemas.microsoft.com/office/drawing/2014/main" id="{7F8DCD44-71B3-BA82-13C0-7621FDB74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178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B6EB11E-8BB9-C765-4FC9-4D12CD138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44" y="620688"/>
            <a:ext cx="2988808" cy="586904"/>
          </a:xfrm>
        </p:spPr>
        <p:txBody>
          <a:bodyPr anchor="b">
            <a:normAutofit/>
          </a:bodyPr>
          <a:lstStyle/>
          <a:p>
            <a:r>
              <a:rPr lang="en-US" b="1" dirty="0"/>
              <a:t>Anforderung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BA901915-3576-70BC-1DF1-0B12E3E0D6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442245"/>
              </p:ext>
            </p:extLst>
          </p:nvPr>
        </p:nvGraphicFramePr>
        <p:xfrm>
          <a:off x="1593436" y="1600199"/>
          <a:ext cx="9973584" cy="47561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Grafik 2">
            <a:extLst>
              <a:ext uri="{FF2B5EF4-FFF2-40B4-BE49-F238E27FC236}">
                <a16:creationId xmlns:a16="http://schemas.microsoft.com/office/drawing/2014/main" id="{118C582A-B88A-13ED-6068-30E1C8532F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493583"/>
            <a:ext cx="1409897" cy="924054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A160E1-1792-4597-CD06-95A3FC677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2BC1663-CBC2-4EF9-9D84-DAD4D8FA5250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28FDD4-98E4-EEDD-9838-69DA983F3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E5B0BFB-7909-5C7F-FEE5-A8A397742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286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260D76-E327-10FA-2D59-A7FD61750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b="1" dirty="0"/>
              <a:t>Vorgehensmodell - KANBAN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64837A-38AF-4152-25FA-B3639872B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8827" y="1806542"/>
            <a:ext cx="9782801" cy="457200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 Umsetzung des japanischen “Kaizen”-Prinzips. 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de-DE" sz="2000" dirty="0"/>
              <a:t>kontinuierliche Verbesserung der Prozesse durch alle Beteiligten 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de-DE" sz="2000" dirty="0"/>
              <a:t>Kanban-Boards -&gt; Wertschöpfungskette mit den einzelnen Prozessschritten besser visualisieren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 Arbeitsfluss ist sehr sichtbar.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 Pull-Prinzip</a:t>
            </a:r>
            <a:endParaRPr lang="de-AT" sz="2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2B00B72-9873-C270-E64D-9ED60B2EE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521811"/>
            <a:ext cx="1269876" cy="924054"/>
          </a:xfrm>
          <a:prstGeom prst="rect">
            <a:avLst/>
          </a:prstGeo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4B66347B-C0D5-AC13-E440-6002DB310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3D8AF60-9468-4C43-B35D-6AED89F3E1F5}" type="datetime1">
              <a:rPr lang="de-DE" smtClean="0"/>
              <a:t>17.06.2022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349079F2-934A-C787-9544-009C757FF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dirty="0"/>
              <a:t>Roland Loulengo, Malica Luinovic, Jana Okoli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FACBB3BE-35B6-E9F6-8A35-DA7159D4C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869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7D2618-42CA-0EC8-A27A-8B44FC2D7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437" y="177801"/>
            <a:ext cx="3924912" cy="802928"/>
          </a:xfrm>
        </p:spPr>
        <p:txBody>
          <a:bodyPr/>
          <a:lstStyle/>
          <a:p>
            <a:r>
              <a:rPr lang="de-AT" b="1" dirty="0"/>
              <a:t>KANBAN BOARD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DD000B7-0D30-31CE-4DC3-4E1A1FFE5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3436" y="5369272"/>
            <a:ext cx="7885351" cy="5800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b="1" dirty="0"/>
              <a:t>Kanbanboard (Tabellensicht) mit Monday.com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E2B0E9-4540-02DD-3F6A-FBFC55D23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de-DE" smtClean="0"/>
              <a:t>6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C89F51B-B1DD-94C4-57F8-F09AC2D5D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088" y="1484784"/>
            <a:ext cx="7632848" cy="355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18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B84C16-FE25-CF8D-EFB9-607EC9249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436" y="358156"/>
            <a:ext cx="7093264" cy="1090960"/>
          </a:xfrm>
        </p:spPr>
        <p:txBody>
          <a:bodyPr anchor="b">
            <a:normAutofit/>
          </a:bodyPr>
          <a:lstStyle/>
          <a:p>
            <a:r>
              <a:rPr lang="de-AT" b="1" dirty="0"/>
              <a:t>Besonderheiten des Programms</a:t>
            </a:r>
            <a:br>
              <a:rPr lang="de-AT" dirty="0"/>
            </a:br>
            <a:endParaRPr lang="de-AT" dirty="0"/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9A6AA49F-B99F-8F84-35DE-308421FB5F9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" y="493583"/>
            <a:ext cx="1269876" cy="924054"/>
          </a:xfr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F2D1C85-53B6-C8C5-D7E9-0B068088C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de-DE" smtClean="0"/>
              <a:t>7</a:t>
            </a:fld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6C90941-1EE4-825C-2079-156727F5F4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01924" y="1417637"/>
            <a:ext cx="7867679" cy="266429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Restriktionen zur Vermeidung von Fehlermeldungen 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Restriktion der Inputs als Zahl und nur begrenzt, Warnungen, </a:t>
            </a:r>
            <a:r>
              <a:rPr lang="de-DE" sz="2000" dirty="0" err="1"/>
              <a:t>etc</a:t>
            </a:r>
            <a:endParaRPr lang="de-DE" sz="2000" dirty="0"/>
          </a:p>
          <a:p>
            <a:pPr>
              <a:lnSpc>
                <a:spcPct val="150000"/>
              </a:lnSpc>
            </a:pPr>
            <a:r>
              <a:rPr lang="de-DE" sz="2000" dirty="0"/>
              <a:t>Zusätzliche GUIs für die Erklärung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Design </a:t>
            </a:r>
          </a:p>
        </p:txBody>
      </p:sp>
    </p:spTree>
    <p:extLst>
      <p:ext uri="{BB962C8B-B14F-4D97-AF65-F5344CB8AC3E}">
        <p14:creationId xmlns:p14="http://schemas.microsoft.com/office/powerpoint/2010/main" val="59353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D3A7B47-B033-3B0A-B8BA-BD1DACF69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de-DE" smtClean="0"/>
              <a:pPr rtl="0"/>
              <a:t>8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6364EA0-8A5E-0BD7-5490-BB28D87B1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20" y="908720"/>
            <a:ext cx="987164" cy="92405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C21138B-E062-6752-5E0E-782D69D28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095" y="838116"/>
            <a:ext cx="7838634" cy="518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95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hematik 16: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068_TF02787947" id="{C1576DAF-C5C4-4C51-88ED-7783D3D40434}" vid="{34A11073-710A-4964-9C24-5C4495B1BC2C}"/>
    </a:ext>
  </a:extLst>
</a:theme>
</file>

<file path=ppt/theme/theme2.xml><?xml version="1.0" encoding="utf-8"?>
<a:theme xmlns:a="http://schemas.openxmlformats.org/drawingml/2006/main" name="Office-Design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 für den Mathematikunterricht mit Pi (Breitbild)</Template>
  <TotalTime>0</TotalTime>
  <Words>319</Words>
  <Application>Microsoft Office PowerPoint</Application>
  <PresentationFormat>Benutzerdefiniert</PresentationFormat>
  <Paragraphs>54</Paragraphs>
  <Slides>8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72 Black</vt:lpstr>
      <vt:lpstr>Arial</vt:lpstr>
      <vt:lpstr>Euphemia</vt:lpstr>
      <vt:lpstr>Mathematik 16:9</vt:lpstr>
      <vt:lpstr>Statik</vt:lpstr>
      <vt:lpstr>Inhalt</vt:lpstr>
      <vt:lpstr>Team &amp; Aufgabenverteilung </vt:lpstr>
      <vt:lpstr>Anforderung</vt:lpstr>
      <vt:lpstr>Vorgehensmodell - KANBAN</vt:lpstr>
      <vt:lpstr>KANBAN BOARD</vt:lpstr>
      <vt:lpstr>Besonderheiten des Programms 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Statik</dc:title>
  <dc:creator>Jana Okoli</dc:creator>
  <cp:lastModifiedBy>Roland Loulengo</cp:lastModifiedBy>
  <cp:revision>2</cp:revision>
  <dcterms:created xsi:type="dcterms:W3CDTF">2022-06-16T14:05:37Z</dcterms:created>
  <dcterms:modified xsi:type="dcterms:W3CDTF">2022-06-16T22:37:29Z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